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Faceți clic pentru editarea stilului de subtitlu al coordonatorului</a:t>
            </a:r>
            <a:endParaRPr lang="en-US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Faceți clic pentru a edita stilul de titlu Coordonator</a:t>
            </a:r>
            <a:endParaRPr lang="en-US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Faceți clic pentru a edita stilurile de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CBF31-AACA-48E6-A2D4-A8C37C1A7D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4A2BE-281A-49EA-9AC5-6784885E21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7772400" cy="1470025"/>
          </a:xfrm>
        </p:spPr>
        <p:txBody>
          <a:bodyPr/>
          <a:lstStyle/>
          <a:p>
            <a:r>
              <a:rPr lang="ro-RO" dirty="0" smtClean="0">
                <a:latin typeface="Harrington" pitchFamily="82" charset="0"/>
              </a:rPr>
              <a:t>Servicii de Instruire pentru Limbi Străine</a:t>
            </a:r>
            <a:endParaRPr lang="en-US" dirty="0">
              <a:latin typeface="Harrington" pitchFamily="82" charset="0"/>
            </a:endParaRP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3200400" y="2743200"/>
            <a:ext cx="3657600" cy="914400"/>
          </a:xfrm>
        </p:spPr>
        <p:txBody>
          <a:bodyPr>
            <a:normAutofit fontScale="47500" lnSpcReduction="20000"/>
          </a:bodyPr>
          <a:lstStyle/>
          <a:p>
            <a:endParaRPr lang="ro-RO" dirty="0" smtClean="0"/>
          </a:p>
          <a:p>
            <a:r>
              <a:rPr lang="ro-RO" dirty="0" smtClean="0"/>
              <a:t>Proiect realizat de Constantin Florentina Claudia</a:t>
            </a:r>
          </a:p>
          <a:p>
            <a:r>
              <a:rPr lang="ro-RO" dirty="0" smtClean="0"/>
              <a:t>2021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76200" y="990600"/>
            <a:ext cx="50292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Exemplu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CREATE TABLE A_ABSOLVENT_CURS (</a:t>
            </a:r>
          </a:p>
          <a:p>
            <a:pPr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data_absolvirii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DATE NOT NULL,</a:t>
            </a:r>
          </a:p>
          <a:p>
            <a:pPr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cod_curs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NUMBER(3)  REFERENCES A_CURS (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cod_curs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),</a:t>
            </a:r>
          </a:p>
          <a:p>
            <a:pPr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ID_client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NUMBER(4)  REFERENCES A_CLIENTI (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ID_client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),</a:t>
            </a:r>
          </a:p>
          <a:p>
            <a:pPr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PRIMARY KEY (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data_absolvirii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cod_curs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ID_client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) ); 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7" name="Imagine 6" descr="Screenshot (44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990600"/>
            <a:ext cx="3860628" cy="2209800"/>
          </a:xfrm>
          <a:prstGeom prst="rect">
            <a:avLst/>
          </a:prstGeom>
        </p:spPr>
      </p:pic>
      <p:pic>
        <p:nvPicPr>
          <p:cNvPr id="8" name="Imagine 7" descr="Screenshot (44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3657600"/>
            <a:ext cx="5180750" cy="2514600"/>
          </a:xfrm>
          <a:prstGeom prst="rect">
            <a:avLst/>
          </a:prstGeom>
        </p:spPr>
      </p:pic>
      <p:sp>
        <p:nvSpPr>
          <p:cNvPr id="9" name="CasetăText 8"/>
          <p:cNvSpPr txBox="1"/>
          <p:nvPr/>
        </p:nvSpPr>
        <p:spPr>
          <a:xfrm>
            <a:off x="5562600" y="3581400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Exemplu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CREATE TABLE A_CURS (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cod_curs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NUMBER(3) PRIMARY KEY,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Denumire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VARCHAR2(50) NOT NULL,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Limba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VARCHAR2(30) NOT NULL,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Nivel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VARCHAR2(20) NOT NULL,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Durata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VARCHAR2(30) NOT NULL,</a:t>
            </a:r>
          </a:p>
          <a:p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Pret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NUMBER(5) NOT NULL ); 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ector drept cu săgeată 10"/>
          <p:cNvCxnSpPr/>
          <p:nvPr/>
        </p:nvCxnSpPr>
        <p:spPr>
          <a:xfrm>
            <a:off x="914400" y="2895600"/>
            <a:ext cx="0" cy="533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rept cu săgeată 11"/>
          <p:cNvCxnSpPr/>
          <p:nvPr/>
        </p:nvCxnSpPr>
        <p:spPr>
          <a:xfrm flipV="1">
            <a:off x="8001000" y="3352800"/>
            <a:ext cx="0" cy="533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33400" y="914401"/>
            <a:ext cx="8229600" cy="1676400"/>
          </a:xfrm>
        </p:spPr>
        <p:txBody>
          <a:bodyPr/>
          <a:lstStyle/>
          <a:p>
            <a:r>
              <a:rPr lang="en-US" sz="2400" noProof="1" smtClean="0">
                <a:latin typeface="Arial" pitchFamily="34" charset="0"/>
                <a:cs typeface="Arial" pitchFamily="34" charset="0"/>
              </a:rPr>
              <a:t>În final, tabelele vor fi populate, având grij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ă ca datele introduse să corespundă tipului definit pentru coloana respectivă.</a:t>
            </a:r>
            <a:r>
              <a:rPr lang="en-US" sz="2400" noProof="1" smtClean="0">
                <a:latin typeface="Arial" pitchFamily="34" charset="0"/>
                <a:cs typeface="Arial" pitchFamily="34" charset="0"/>
              </a:rPr>
              <a:t> </a:t>
            </a:r>
            <a:endParaRPr lang="vi-VN" sz="2400" noProof="1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5" name="Imagine 4" descr="Screenshot (447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286000"/>
            <a:ext cx="7162800" cy="4345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5" name="Imagine 4" descr="Screenshot (448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838200"/>
            <a:ext cx="6172200" cy="3042355"/>
          </a:xfrm>
          <a:prstGeom prst="rect">
            <a:avLst/>
          </a:prstGeom>
        </p:spPr>
      </p:pic>
      <p:pic>
        <p:nvPicPr>
          <p:cNvPr id="6" name="Imagine 5" descr="Screenshot (44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3962400"/>
            <a:ext cx="6172200" cy="27391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4038599"/>
          </a:xfrm>
        </p:spPr>
        <p:txBody>
          <a:bodyPr>
            <a:normAutofit fontScale="70000" lnSpcReduction="20000"/>
          </a:bodyPr>
          <a:lstStyle/>
          <a:p>
            <a:r>
              <a:rPr lang="ro-RO" dirty="0" smtClean="0">
                <a:latin typeface="Arial" pitchFamily="34" charset="0"/>
                <a:cs typeface="Arial" pitchFamily="34" charset="0"/>
              </a:rPr>
              <a:t>Tabelele pot fi folosite de către profesori pentru a afla diverse informaţii despre starea afacerii, despre clienți, despre cursuri și absolvenți cât și activitățile la care participă elevii.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ro-RO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r>
              <a:rPr lang="ro-RO" b="1" dirty="0" smtClean="0">
                <a:latin typeface="Arial" pitchFamily="34" charset="0"/>
                <a:cs typeface="Arial" pitchFamily="34" charset="0"/>
              </a:rPr>
              <a:t>Exemplu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Pentru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afla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numele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tuturor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absolventilor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o-RO" dirty="0" smtClean="0">
                <a:latin typeface="Arial" pitchFamily="34" charset="0"/>
                <a:cs typeface="Arial" pitchFamily="34" charset="0"/>
              </a:rPr>
              <a:t>și denumirea cursului pe care l-au absolvit folosim următoarea comandă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lvl="1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A_CLIENTI.Nume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A_CLIENTI.Prenume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A_CURS.Denumire</a:t>
            </a:r>
            <a:endParaRPr lang="en-US" sz="26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FROM A_CLIENTI, A_ABSOLVENT_CURS, A_CURS</a:t>
            </a:r>
          </a:p>
          <a:p>
            <a:pPr lvl="1">
              <a:buNone/>
            </a:pP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WHERE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A_CLIENTI.ID_client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A_ABSOLVENT_CURS.ID_client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A_CURS.cod_curs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sz="26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A_ABSOLVENT_CURS.cod_curs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7" name="Imagine 6" descr="Screenshot (460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4343400"/>
            <a:ext cx="7772400" cy="21652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276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Exemplu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Afi</a:t>
            </a:r>
            <a:r>
              <a:rPr lang="ro-RO" dirty="0" err="1" smtClean="0">
                <a:latin typeface="Arial" pitchFamily="34" charset="0"/>
                <a:cs typeface="Arial" pitchFamily="34" charset="0"/>
              </a:rPr>
              <a:t>șarea</a:t>
            </a:r>
            <a:r>
              <a:rPr lang="ro-RO" dirty="0" smtClean="0">
                <a:latin typeface="Arial" pitchFamily="34" charset="0"/>
                <a:cs typeface="Arial" pitchFamily="34" charset="0"/>
              </a:rPr>
              <a:t> id-urilor clienților, cat și concursul la care au luat parte se face cu comanda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dirty="0" smtClean="0"/>
          </a:p>
          <a:p>
            <a:pPr>
              <a:buNone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SELECT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cl.ID_client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co.editie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co.Specializare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FROM A_CLIENTI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cl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, A_FISA_INSCRIERE f, A_CONCURS co</a:t>
            </a:r>
          </a:p>
          <a:p>
            <a:pPr>
              <a:buNone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WHERE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cl.ID_client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f.ID_client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co.editie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f.editie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;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5" name="Imagine 4" descr="Screenshot (46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495800"/>
            <a:ext cx="7239000" cy="20266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Exemplu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Trebuie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o-RO" dirty="0" smtClean="0">
                <a:latin typeface="Arial" pitchFamily="34" charset="0"/>
                <a:cs typeface="Arial" pitchFamily="34" charset="0"/>
              </a:rPr>
              <a:t>întemeiat un raport cu datele profesorilor care au un contract întemeiat </a:t>
            </a:r>
            <a:r>
              <a:rPr lang="ro-RO" dirty="0" err="1" smtClean="0">
                <a:latin typeface="Arial" pitchFamily="34" charset="0"/>
                <a:cs typeface="Arial" pitchFamily="34" charset="0"/>
              </a:rPr>
              <a:t>dupa</a:t>
            </a:r>
            <a:r>
              <a:rPr lang="ro-RO" dirty="0" smtClean="0">
                <a:latin typeface="Arial" pitchFamily="34" charset="0"/>
                <a:cs typeface="Arial" pitchFamily="34" charset="0"/>
              </a:rPr>
              <a:t> anul 2020.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SELECT *</a:t>
            </a:r>
          </a:p>
          <a:p>
            <a:pPr>
              <a:buNone/>
            </a:pP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FROM A_PROFESORI </a:t>
            </a:r>
          </a:p>
          <a:p>
            <a:pPr>
              <a:buNone/>
            </a:pP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WHERE </a:t>
            </a:r>
            <a:r>
              <a:rPr lang="en-US" sz="3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Inceput_contract</a:t>
            </a: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BETWEEN '01-Jan-2020' AND SYSDATE</a:t>
            </a:r>
            <a:endParaRPr lang="ro-RO" sz="3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o-RO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pic>
        <p:nvPicPr>
          <p:cNvPr id="5" name="Imagine 4" descr="Screenshot (46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724400"/>
            <a:ext cx="8686800" cy="11371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1" smtClean="0">
                <a:latin typeface="Arial" pitchFamily="34" charset="0"/>
                <a:cs typeface="Arial" pitchFamily="34" charset="0"/>
              </a:rPr>
              <a:t>Va fi necesar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ă implementarea unui sistem informatic pentru gestiunea bazei de date, ceea ce presupune utilizarea unuia sau a mai multor servere si a unor calculatoare ce vor fi folosite cu precădere pentru afişarea de informaţii.</a:t>
            </a:r>
          </a:p>
          <a:p>
            <a:r>
              <a:rPr lang="vi-VN" sz="2400" noProof="1" smtClean="0">
                <a:latin typeface="Arial" pitchFamily="34" charset="0"/>
                <a:cs typeface="Arial" pitchFamily="34" charset="0"/>
              </a:rPr>
              <a:t>Folosirea unei baze de date este preferabilă gestiunii tradiţionale deoarece:</a:t>
            </a:r>
          </a:p>
          <a:p>
            <a:pPr lvl="1"/>
            <a:r>
              <a:rPr lang="vi-VN" sz="2400" noProof="1" smtClean="0">
                <a:latin typeface="Arial" pitchFamily="34" charset="0"/>
                <a:cs typeface="Arial" pitchFamily="34" charset="0"/>
              </a:rPr>
              <a:t>Previne complicaţiile</a:t>
            </a:r>
            <a:r>
              <a:rPr lang="en-US" sz="2400" noProof="1" smtClean="0">
                <a:latin typeface="Arial" pitchFamily="34" charset="0"/>
                <a:cs typeface="Arial" pitchFamily="34" charset="0"/>
              </a:rPr>
              <a:t> </a:t>
            </a:r>
            <a:r>
              <a:rPr lang="ro-RO" sz="2400" noProof="1" smtClean="0">
                <a:latin typeface="Arial" pitchFamily="34" charset="0"/>
                <a:cs typeface="Arial" pitchFamily="34" charset="0"/>
              </a:rPr>
              <a:t>în fața schimbărilor de orice fel</a:t>
            </a:r>
            <a:endParaRPr lang="vi-VN" sz="2400" noProof="1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vi-VN" sz="2400" noProof="1" smtClean="0">
                <a:latin typeface="Arial" pitchFamily="34" charset="0"/>
                <a:cs typeface="Arial" pitchFamily="34" charset="0"/>
              </a:rPr>
              <a:t>Face posibilă gestiunea activităţii </a:t>
            </a:r>
            <a:r>
              <a:rPr lang="ro-RO" sz="2400" noProof="1" smtClean="0">
                <a:latin typeface="Arial" pitchFamily="34" charset="0"/>
                <a:cs typeface="Arial" pitchFamily="34" charset="0"/>
              </a:rPr>
              <a:t>școlii</a:t>
            </a:r>
          </a:p>
          <a:p>
            <a:pPr lvl="1"/>
            <a:r>
              <a:rPr lang="ro-RO" sz="2400" noProof="1" smtClean="0">
                <a:latin typeface="Arial" pitchFamily="34" charset="0"/>
                <a:cs typeface="Arial" pitchFamily="34" charset="0"/>
              </a:rPr>
              <a:t>Datele sunt actualizate rapid, iar clienții se pot baza pe confidențialitatea în siguranță a datelor personale.</a:t>
            </a:r>
            <a:endParaRPr lang="vi-VN" sz="2400" noProof="1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Ipoteze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sz="2400" noProof="1" smtClean="0">
                <a:latin typeface="Arial" pitchFamily="34" charset="0"/>
                <a:cs typeface="Arial" pitchFamily="34" charset="0"/>
              </a:rPr>
              <a:t>Baza de date prezentat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ă are ca scop monitorizarea activităţii </a:t>
            </a:r>
            <a:r>
              <a:rPr lang="ro-RO" sz="2400" noProof="1" smtClean="0">
                <a:latin typeface="Arial" pitchFamily="34" charset="0"/>
                <a:cs typeface="Arial" pitchFamily="34" charset="0"/>
              </a:rPr>
              <a:t>școlii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, fiind proiectată să corespundă nevoilor </a:t>
            </a:r>
            <a:r>
              <a:rPr lang="ro-RO" sz="2400" noProof="1" smtClean="0">
                <a:latin typeface="Arial" pitchFamily="34" charset="0"/>
                <a:cs typeface="Arial" pitchFamily="34" charset="0"/>
              </a:rPr>
              <a:t>profesorilor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, precum şi a altora, cu câteva modificări</a:t>
            </a:r>
          </a:p>
          <a:p>
            <a:r>
              <a:rPr lang="vi-VN" sz="2400" noProof="1" smtClean="0">
                <a:latin typeface="Arial" pitchFamily="34" charset="0"/>
                <a:cs typeface="Arial" pitchFamily="34" charset="0"/>
              </a:rPr>
              <a:t>Prin dezvoltarea unei structuri flexibile şi uşor de utilizat, beneficiile unei asemenea abordări sunt:</a:t>
            </a:r>
          </a:p>
          <a:p>
            <a:pPr lvl="1"/>
            <a:r>
              <a:rPr lang="vi-VN" sz="2400" noProof="1" smtClean="0">
                <a:latin typeface="Arial" pitchFamily="34" charset="0"/>
                <a:cs typeface="Arial" pitchFamily="34" charset="0"/>
              </a:rPr>
              <a:t>Supervizarea activităţii </a:t>
            </a:r>
            <a:r>
              <a:rPr lang="ro-RO" sz="2400" noProof="1" smtClean="0">
                <a:latin typeface="Arial" pitchFamily="34" charset="0"/>
                <a:cs typeface="Arial" pitchFamily="34" charset="0"/>
              </a:rPr>
              <a:t>profesorilor</a:t>
            </a:r>
            <a:r>
              <a:rPr lang="vi-VN" sz="2400" noProof="1" smtClean="0">
                <a:latin typeface="Arial" pitchFamily="34" charset="0"/>
                <a:cs typeface="Arial" pitchFamily="34" charset="0"/>
              </a:rPr>
              <a:t> şi posibilitatea de a schimba anumite sarcini între ei</a:t>
            </a:r>
          </a:p>
          <a:p>
            <a:pPr lvl="1"/>
            <a:r>
              <a:rPr lang="ro-RO" sz="2400" noProof="1" smtClean="0">
                <a:latin typeface="Arial" pitchFamily="34" charset="0"/>
                <a:cs typeface="Arial" pitchFamily="34" charset="0"/>
              </a:rPr>
              <a:t>Desfășurarea fără complicații a cursurilor</a:t>
            </a:r>
            <a:endParaRPr lang="vi-VN" sz="2400" noProof="1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vi-VN" sz="2400" noProof="1" smtClean="0">
                <a:latin typeface="Arial" pitchFamily="34" charset="0"/>
                <a:cs typeface="Arial" pitchFamily="34" charset="0"/>
              </a:rPr>
              <a:t>Îmbunătăţirea aspectelor administrative şi decizionale</a:t>
            </a:r>
          </a:p>
          <a:p>
            <a:pPr lvl="1"/>
            <a:r>
              <a:rPr lang="vi-VN" sz="2400" noProof="1" smtClean="0">
                <a:latin typeface="Arial" pitchFamily="34" charset="0"/>
                <a:cs typeface="Arial" pitchFamily="34" charset="0"/>
              </a:rPr>
              <a:t>Posibilitatea extinderii afacerii fără a se depune foarte multă muncă suplimentară</a:t>
            </a:r>
          </a:p>
          <a:p>
            <a:endParaRPr lang="en-US" dirty="0"/>
          </a:p>
        </p:txBody>
      </p:sp>
      <p:sp>
        <p:nvSpPr>
          <p:cNvPr id="4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Concluzii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Descrierea afacerii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33400" y="1066800"/>
            <a:ext cx="8077200" cy="60960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o-RO" sz="3500" b="1" dirty="0" smtClean="0"/>
              <a:t>Aceste cursuri private pentru limbi străine sunt destinate tuturor vârstelor, indiferent de nivelul de pregătire al elevilor.</a:t>
            </a:r>
          </a:p>
          <a:p>
            <a:pPr>
              <a:buNone/>
            </a:pPr>
            <a:r>
              <a:rPr lang="ro-RO" sz="3500" b="1" dirty="0" smtClean="0"/>
              <a:t>  Atuul școlii îl reprezintă branșa limbilor asiatice, la care dispunem de mai mulți profesori, aceștia sunt aleși de către elevi și intră în clasa și colectivul profesorului respectiv. </a:t>
            </a:r>
          </a:p>
          <a:p>
            <a:pPr>
              <a:buNone/>
            </a:pPr>
            <a:r>
              <a:rPr lang="ro-RO" sz="3500" b="1" dirty="0" smtClean="0"/>
              <a:t>Deocamdată dispunem de doar 9 cursuri active (5 limbi asiatice și 3 europene) și cel puțin un profesor diferit pentru fiecare limbă.</a:t>
            </a:r>
          </a:p>
          <a:p>
            <a:pPr>
              <a:buNone/>
            </a:pPr>
            <a:r>
              <a:rPr lang="ro-RO" sz="3500" b="1" dirty="0" smtClean="0"/>
              <a:t>Pentru desfășurarea cât mai eficientă a orelor de curs, elevilor le sunt puse la dispoziție diferite materiale cum ar fi manuale, dicționare, foi de lucru și elemente de studiu individual (cărți, documente, traduceri). Acestea reprezintă o opțiune integrată în prețul cursului.</a:t>
            </a:r>
          </a:p>
          <a:p>
            <a:pPr>
              <a:buNone/>
            </a:pPr>
            <a:r>
              <a:rPr lang="ro-RO" sz="3500" b="1" dirty="0" smtClean="0"/>
              <a:t>Dacă un elev nu ajunge până la terminarea cursului, acesta nu va fi considerat absolvent, prin urmare nu îi va fi înmânată diploma de calificare, diplomă ce atestă abilitățile absolventului.</a:t>
            </a:r>
          </a:p>
          <a:p>
            <a:pPr>
              <a:buNone/>
            </a:pPr>
            <a:r>
              <a:rPr lang="ro-RO" sz="3500" b="1" dirty="0" smtClean="0"/>
              <a:t>De asemenea, clienții pot opta pentru participarea la anume concursuri, ca membrii ai cercului școlii.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Cerințele afacerii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US" b="1" noProof="1" smtClean="0">
                <a:latin typeface="Arial" pitchFamily="34" charset="0"/>
                <a:cs typeface="Arial" pitchFamily="34" charset="0"/>
              </a:rPr>
              <a:t>Ca urmare a document</a:t>
            </a:r>
            <a:r>
              <a:rPr lang="vi-VN" b="1" noProof="1" smtClean="0">
                <a:latin typeface="Arial" pitchFamily="34" charset="0"/>
                <a:cs typeface="Arial" pitchFamily="34" charset="0"/>
              </a:rPr>
              <a:t>ării realizate şi a analizării afacerii s-au stabilit următoarele:</a:t>
            </a:r>
          </a:p>
          <a:p>
            <a:pPr>
              <a:buNone/>
            </a:pP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ro-RO" b="1" noProof="1" smtClean="0">
                <a:latin typeface="Arial" pitchFamily="34" charset="0"/>
                <a:cs typeface="Arial" pitchFamily="34" charset="0"/>
              </a:rPr>
              <a:t>Școala </a:t>
            </a:r>
            <a:r>
              <a:rPr lang="vi-VN" b="1" noProof="1" smtClean="0">
                <a:latin typeface="Arial" pitchFamily="34" charset="0"/>
                <a:cs typeface="Arial" pitchFamily="34" charset="0"/>
              </a:rPr>
              <a:t>are nevoie de o bază de date uşor de folosit şi de întreţinut, care să păstreze date despre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profesori</a:t>
            </a:r>
            <a:r>
              <a:rPr lang="vi-VN" b="1" noProof="1" smtClean="0">
                <a:latin typeface="Arial" pitchFamily="34" charset="0"/>
                <a:cs typeface="Arial" pitchFamily="34" charset="0"/>
              </a:rPr>
              <a:t>,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cursurile pe care aceștia le susțin, materialele folosite, cursuri și clienți.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Baza de date trebuie să fie astfel proiectată încât să suporte funcţiile afacerii şi să permită actualizări de structură în concordanţă cu eventualele modificări necesare.</a:t>
            </a:r>
          </a:p>
          <a:p>
            <a:pPr algn="just"/>
            <a:r>
              <a:rPr lang="vi-VN" b="1" noProof="1" smtClean="0">
                <a:latin typeface="Arial" pitchFamily="34" charset="0"/>
                <a:cs typeface="Arial" pitchFamily="34" charset="0"/>
              </a:rPr>
              <a:t>Datele din baza de date sunt necesare pentru a obţine rapoarte şi statistici cu privire la entităţile stabilite.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63562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Cerințele afacerii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92500" lnSpcReduction="20000"/>
          </a:bodyPr>
          <a:lstStyle/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Gestionarea activităţii fiecărui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profesor.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Vizualizarea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cursurilor</a:t>
            </a:r>
            <a:r>
              <a:rPr lang="vi-VN" b="1" noProof="1" smtClean="0">
                <a:latin typeface="Arial" pitchFamily="34" charset="0"/>
                <a:cs typeface="Arial" pitchFamily="34" charset="0"/>
              </a:rPr>
              <a:t> la care au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luat parte elevii.</a:t>
            </a:r>
          </a:p>
          <a:p>
            <a:r>
              <a:rPr lang="ro-RO" b="1" noProof="1" smtClean="0">
                <a:latin typeface="Arial" pitchFamily="34" charset="0"/>
                <a:cs typeface="Arial" pitchFamily="34" charset="0"/>
              </a:rPr>
              <a:t>Gestionarea consursurilor la care iau parte clienții.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Memorarea preţurilor diverselor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cursuri.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Generarea de rapoarte după diverse criterii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.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r>
              <a:rPr lang="vi-VN" b="1" noProof="1" smtClean="0">
                <a:latin typeface="Arial" pitchFamily="34" charset="0"/>
                <a:cs typeface="Arial" pitchFamily="34" charset="0"/>
              </a:rPr>
              <a:t>Posibilitatea conectării la internet pentru</a:t>
            </a:r>
            <a:r>
              <a:rPr lang="ro-RO" b="1" noProof="1">
                <a:latin typeface="Arial" pitchFamily="34" charset="0"/>
                <a:cs typeface="Arial" pitchFamily="34" charset="0"/>
              </a:rPr>
              <a:t> 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desfășurarea orelor de curs în mediul online sau înscrieri pentru participarea la cursuri.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4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Diagrama inițială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latin typeface="Arial" pitchFamily="34" charset="0"/>
                <a:cs typeface="Arial" pitchFamily="34" charset="0"/>
              </a:rPr>
              <a:t>Diagrama iniţial</a:t>
            </a:r>
            <a:r>
              <a:rPr lang="vi-VN" b="1" noProof="1" smtClean="0">
                <a:latin typeface="Arial" pitchFamily="34" charset="0"/>
                <a:cs typeface="Arial" pitchFamily="34" charset="0"/>
              </a:rPr>
              <a:t>ă conţine entităţile cele mai importante şi relaţiile primare dintre acestea</a:t>
            </a:r>
            <a:r>
              <a:rPr lang="ro-RO" b="1" noProof="1" smtClean="0">
                <a:latin typeface="Arial" pitchFamily="34" charset="0"/>
                <a:cs typeface="Arial" pitchFamily="34" charset="0"/>
              </a:rPr>
              <a:t>. </a:t>
            </a:r>
            <a:endParaRPr lang="vi-VN" b="1" noProof="1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vi-VN" b="1" noProof="1" smtClean="0">
                <a:latin typeface="Arial" pitchFamily="34" charset="0"/>
                <a:cs typeface="Arial" pitchFamily="34" charset="0"/>
              </a:rPr>
              <a:t>Apar anumite erori care vor fi rezolvate în diagrama finală. Acestea sunt:</a:t>
            </a:r>
          </a:p>
          <a:p>
            <a:pPr algn="just">
              <a:buNone/>
            </a:pPr>
            <a:r>
              <a:rPr lang="vi-VN" b="1" noProof="1" smtClean="0">
                <a:latin typeface="Arial" pitchFamily="34" charset="0"/>
                <a:cs typeface="Arial" pitchFamily="34" charset="0"/>
              </a:rPr>
              <a:t>	-relaţii M-M;</a:t>
            </a:r>
          </a:p>
          <a:p>
            <a:pPr algn="just">
              <a:buNone/>
            </a:pPr>
            <a:r>
              <a:rPr lang="vi-VN" b="1" noProof="1" smtClean="0">
                <a:latin typeface="Arial" pitchFamily="34" charset="0"/>
                <a:cs typeface="Arial" pitchFamily="34" charset="0"/>
              </a:rPr>
              <a:t>	-relaţii barate;</a:t>
            </a:r>
          </a:p>
          <a:p>
            <a:pPr algn="just">
              <a:buNone/>
            </a:pPr>
            <a:r>
              <a:rPr lang="vi-VN" b="1" noProof="1" smtClean="0">
                <a:latin typeface="Arial" pitchFamily="34" charset="0"/>
                <a:cs typeface="Arial" pitchFamily="34" charset="0"/>
              </a:rPr>
              <a:t>	-aspecte referitoare la regulile afacerii.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457200"/>
          </a:xfrm>
        </p:spPr>
        <p:txBody>
          <a:bodyPr>
            <a:noAutofit/>
          </a:bodyPr>
          <a:lstStyle/>
          <a:p>
            <a:r>
              <a:rPr lang="ro-RO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Erd</a:t>
            </a:r>
            <a:r>
              <a:rPr lang="ro-R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</a:t>
            </a:r>
            <a:r>
              <a:rPr lang="ro-RO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Initial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5" name="Dreptunghi rotunjit 4"/>
          <p:cNvSpPr/>
          <p:nvPr/>
        </p:nvSpPr>
        <p:spPr>
          <a:xfrm>
            <a:off x="7086600" y="5410200"/>
            <a:ext cx="12954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CONCURS</a:t>
            </a:r>
          </a:p>
          <a:p>
            <a:r>
              <a:rPr lang="ro-RO" sz="1400" dirty="0" smtClean="0"/>
              <a:t>#</a:t>
            </a:r>
            <a:r>
              <a:rPr lang="ro-RO" sz="1400" dirty="0" err="1" smtClean="0"/>
              <a:t>editie</a:t>
            </a:r>
            <a:endParaRPr lang="ro-RO" sz="1400" dirty="0" smtClean="0"/>
          </a:p>
          <a:p>
            <a:r>
              <a:rPr lang="ro-RO" sz="1400" dirty="0" smtClean="0"/>
              <a:t>*Specializare</a:t>
            </a:r>
          </a:p>
          <a:p>
            <a:r>
              <a:rPr lang="ro-RO" sz="1400" dirty="0" smtClean="0"/>
              <a:t>o Adresă</a:t>
            </a:r>
          </a:p>
        </p:txBody>
      </p:sp>
      <p:sp>
        <p:nvSpPr>
          <p:cNvPr id="6" name="Dreptunghi rotunjit 5"/>
          <p:cNvSpPr/>
          <p:nvPr/>
        </p:nvSpPr>
        <p:spPr>
          <a:xfrm>
            <a:off x="5638800" y="4343400"/>
            <a:ext cx="1295400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MATERIAL</a:t>
            </a:r>
          </a:p>
          <a:p>
            <a:r>
              <a:rPr lang="ro-RO" sz="1200" dirty="0" smtClean="0"/>
              <a:t>#cod_material</a:t>
            </a:r>
          </a:p>
          <a:p>
            <a:r>
              <a:rPr lang="ro-RO" sz="1200" dirty="0" smtClean="0"/>
              <a:t>*Denumire</a:t>
            </a:r>
          </a:p>
          <a:p>
            <a:r>
              <a:rPr lang="ro-RO" sz="1200" dirty="0" smtClean="0"/>
              <a:t>*Cantitate</a:t>
            </a:r>
            <a:endParaRPr lang="en-US" sz="1200" dirty="0"/>
          </a:p>
        </p:txBody>
      </p:sp>
      <p:sp>
        <p:nvSpPr>
          <p:cNvPr id="7" name="Dreptunghi rotunjit 6"/>
          <p:cNvSpPr/>
          <p:nvPr/>
        </p:nvSpPr>
        <p:spPr>
          <a:xfrm>
            <a:off x="7467600" y="1981200"/>
            <a:ext cx="16002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PROFESOR</a:t>
            </a:r>
          </a:p>
          <a:p>
            <a:r>
              <a:rPr lang="ro-RO" sz="1200" dirty="0" smtClean="0"/>
              <a:t>#ID_profesor</a:t>
            </a:r>
          </a:p>
          <a:p>
            <a:r>
              <a:rPr lang="ro-RO" sz="1200" dirty="0" smtClean="0"/>
              <a:t>*Nume</a:t>
            </a:r>
          </a:p>
          <a:p>
            <a:r>
              <a:rPr lang="ro-RO" sz="1200" dirty="0" smtClean="0"/>
              <a:t>*Prenume</a:t>
            </a:r>
          </a:p>
          <a:p>
            <a:r>
              <a:rPr lang="ro-RO" sz="1200" dirty="0" smtClean="0"/>
              <a:t>*Specializare</a:t>
            </a:r>
          </a:p>
          <a:p>
            <a:r>
              <a:rPr lang="ro-RO" sz="1200" dirty="0" smtClean="0"/>
              <a:t>*</a:t>
            </a:r>
            <a:r>
              <a:rPr lang="ro-RO" sz="1200" dirty="0" err="1" smtClean="0"/>
              <a:t>Inceput</a:t>
            </a:r>
            <a:r>
              <a:rPr lang="ro-RO" sz="1200" dirty="0" smtClean="0"/>
              <a:t>_contract</a:t>
            </a:r>
          </a:p>
          <a:p>
            <a:r>
              <a:rPr lang="ro-RO" sz="1200" dirty="0" smtClean="0"/>
              <a:t>o </a:t>
            </a:r>
            <a:r>
              <a:rPr lang="ro-RO" sz="1200" dirty="0" err="1" smtClean="0"/>
              <a:t>sf</a:t>
            </a:r>
            <a:r>
              <a:rPr lang="ro-RO" sz="1200" dirty="0" smtClean="0"/>
              <a:t>_contract</a:t>
            </a:r>
          </a:p>
          <a:p>
            <a:r>
              <a:rPr lang="ro-RO" sz="1200" dirty="0" smtClean="0"/>
              <a:t>*Salariu</a:t>
            </a:r>
          </a:p>
          <a:p>
            <a:r>
              <a:rPr lang="ro-RO" sz="1200" dirty="0" smtClean="0"/>
              <a:t>o bonus</a:t>
            </a:r>
            <a:endParaRPr lang="en-US" sz="1200" dirty="0"/>
          </a:p>
        </p:txBody>
      </p:sp>
      <p:sp>
        <p:nvSpPr>
          <p:cNvPr id="8" name="Dreptunghi rotunjit 7"/>
          <p:cNvSpPr/>
          <p:nvPr/>
        </p:nvSpPr>
        <p:spPr>
          <a:xfrm>
            <a:off x="3886200" y="2057400"/>
            <a:ext cx="1219200" cy="1447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CURS</a:t>
            </a:r>
          </a:p>
          <a:p>
            <a:r>
              <a:rPr lang="ro-RO" sz="1200" dirty="0" smtClean="0"/>
              <a:t>#cod_curs</a:t>
            </a:r>
          </a:p>
          <a:p>
            <a:r>
              <a:rPr lang="ro-RO" sz="1200" dirty="0" smtClean="0"/>
              <a:t>*Denumire</a:t>
            </a:r>
          </a:p>
          <a:p>
            <a:r>
              <a:rPr lang="ro-RO" sz="1200" dirty="0" smtClean="0"/>
              <a:t>*Limba</a:t>
            </a:r>
          </a:p>
          <a:p>
            <a:r>
              <a:rPr lang="ro-RO" sz="1200" dirty="0" smtClean="0"/>
              <a:t>*Nivel</a:t>
            </a:r>
          </a:p>
          <a:p>
            <a:r>
              <a:rPr lang="ro-RO" sz="1200" dirty="0" smtClean="0"/>
              <a:t>*Durata</a:t>
            </a:r>
          </a:p>
          <a:p>
            <a:r>
              <a:rPr lang="ro-RO" sz="1200" dirty="0" smtClean="0"/>
              <a:t>*</a:t>
            </a:r>
            <a:r>
              <a:rPr lang="ro-RO" sz="1200" dirty="0" err="1" smtClean="0"/>
              <a:t>Pret</a:t>
            </a:r>
            <a:endParaRPr lang="en-US" sz="1200" dirty="0"/>
          </a:p>
        </p:txBody>
      </p:sp>
      <p:sp>
        <p:nvSpPr>
          <p:cNvPr id="9" name="Dreptunghi rotunjit 8"/>
          <p:cNvSpPr/>
          <p:nvPr/>
        </p:nvSpPr>
        <p:spPr>
          <a:xfrm>
            <a:off x="2057400" y="685800"/>
            <a:ext cx="1524000" cy="685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ABSOLVENT CURS</a:t>
            </a:r>
          </a:p>
          <a:p>
            <a:r>
              <a:rPr lang="ro-RO" sz="1400" dirty="0" smtClean="0"/>
              <a:t>#data_absolvirii</a:t>
            </a:r>
            <a:endParaRPr lang="en-US" sz="1400" dirty="0"/>
          </a:p>
        </p:txBody>
      </p:sp>
      <p:sp>
        <p:nvSpPr>
          <p:cNvPr id="10" name="Dreptunghi rotunjit 9"/>
          <p:cNvSpPr/>
          <p:nvPr/>
        </p:nvSpPr>
        <p:spPr>
          <a:xfrm>
            <a:off x="381000" y="2209800"/>
            <a:ext cx="10668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dirty="0" smtClean="0"/>
              <a:t>CLIENT</a:t>
            </a:r>
          </a:p>
          <a:p>
            <a:r>
              <a:rPr lang="ro-RO" sz="1200" dirty="0" smtClean="0"/>
              <a:t>#ID_client</a:t>
            </a:r>
          </a:p>
          <a:p>
            <a:r>
              <a:rPr lang="ro-RO" sz="1200" dirty="0" smtClean="0"/>
              <a:t>*Nume</a:t>
            </a:r>
          </a:p>
          <a:p>
            <a:r>
              <a:rPr lang="ro-RO" sz="1200" dirty="0" smtClean="0"/>
              <a:t>*Prenume</a:t>
            </a:r>
          </a:p>
          <a:p>
            <a:r>
              <a:rPr lang="ro-RO" sz="1200" dirty="0" smtClean="0"/>
              <a:t>*Telefon</a:t>
            </a:r>
          </a:p>
          <a:p>
            <a:r>
              <a:rPr lang="ro-RO" sz="1200" dirty="0" smtClean="0"/>
              <a:t>*Email</a:t>
            </a:r>
            <a:endParaRPr lang="en-US" sz="1200" dirty="0"/>
          </a:p>
        </p:txBody>
      </p:sp>
      <p:cxnSp>
        <p:nvCxnSpPr>
          <p:cNvPr id="12" name="Conector drept 11"/>
          <p:cNvCxnSpPr/>
          <p:nvPr/>
        </p:nvCxnSpPr>
        <p:spPr>
          <a:xfrm>
            <a:off x="914400" y="990600"/>
            <a:ext cx="1143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onector drept 16"/>
          <p:cNvCxnSpPr/>
          <p:nvPr/>
        </p:nvCxnSpPr>
        <p:spPr>
          <a:xfrm>
            <a:off x="4419600" y="4724400"/>
            <a:ext cx="12192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Conector drept 17"/>
          <p:cNvCxnSpPr/>
          <p:nvPr/>
        </p:nvCxnSpPr>
        <p:spPr>
          <a:xfrm>
            <a:off x="2514600" y="2819400"/>
            <a:ext cx="1371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Conector drept 18"/>
          <p:cNvCxnSpPr/>
          <p:nvPr/>
        </p:nvCxnSpPr>
        <p:spPr>
          <a:xfrm>
            <a:off x="5105400" y="2743200"/>
            <a:ext cx="23622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Conector drept 19"/>
          <p:cNvCxnSpPr/>
          <p:nvPr/>
        </p:nvCxnSpPr>
        <p:spPr>
          <a:xfrm>
            <a:off x="3581400" y="990600"/>
            <a:ext cx="9144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ector drept 26"/>
          <p:cNvCxnSpPr/>
          <p:nvPr/>
        </p:nvCxnSpPr>
        <p:spPr>
          <a:xfrm>
            <a:off x="1447800" y="2819400"/>
            <a:ext cx="1143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Conector drept 27"/>
          <p:cNvCxnSpPr/>
          <p:nvPr/>
        </p:nvCxnSpPr>
        <p:spPr>
          <a:xfrm flipV="1">
            <a:off x="914400" y="5943600"/>
            <a:ext cx="6172200" cy="76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Conector drept 34"/>
          <p:cNvCxnSpPr/>
          <p:nvPr/>
        </p:nvCxnSpPr>
        <p:spPr>
          <a:xfrm>
            <a:off x="4495800" y="1219200"/>
            <a:ext cx="0" cy="838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Conector drept 35"/>
          <p:cNvCxnSpPr/>
          <p:nvPr/>
        </p:nvCxnSpPr>
        <p:spPr>
          <a:xfrm>
            <a:off x="914400" y="3352800"/>
            <a:ext cx="0" cy="2743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ector drept 36"/>
          <p:cNvCxnSpPr/>
          <p:nvPr/>
        </p:nvCxnSpPr>
        <p:spPr>
          <a:xfrm>
            <a:off x="914400" y="1371600"/>
            <a:ext cx="0" cy="838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Conector drept 44"/>
          <p:cNvCxnSpPr/>
          <p:nvPr/>
        </p:nvCxnSpPr>
        <p:spPr>
          <a:xfrm>
            <a:off x="4419600" y="3505200"/>
            <a:ext cx="0" cy="1219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Conector drept 45"/>
          <p:cNvCxnSpPr/>
          <p:nvPr/>
        </p:nvCxnSpPr>
        <p:spPr>
          <a:xfrm>
            <a:off x="1752600" y="8382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Conector drept 46"/>
          <p:cNvCxnSpPr/>
          <p:nvPr/>
        </p:nvCxnSpPr>
        <p:spPr>
          <a:xfrm>
            <a:off x="914400" y="9906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Conector drept 47"/>
          <p:cNvCxnSpPr/>
          <p:nvPr/>
        </p:nvCxnSpPr>
        <p:spPr>
          <a:xfrm>
            <a:off x="4495800" y="9906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2" name="Grupare 61"/>
          <p:cNvGrpSpPr/>
          <p:nvPr/>
        </p:nvGrpSpPr>
        <p:grpSpPr>
          <a:xfrm>
            <a:off x="5410200" y="4572000"/>
            <a:ext cx="228600" cy="304800"/>
            <a:chOff x="-2209800" y="5105400"/>
            <a:chExt cx="228600" cy="304800"/>
          </a:xfrm>
        </p:grpSpPr>
        <p:cxnSp>
          <p:nvCxnSpPr>
            <p:cNvPr id="63" name="Conector drept 62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Conector drept 63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Conector drept 64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6" name="Grupare 65"/>
          <p:cNvGrpSpPr/>
          <p:nvPr/>
        </p:nvGrpSpPr>
        <p:grpSpPr>
          <a:xfrm>
            <a:off x="3657600" y="2667000"/>
            <a:ext cx="228600" cy="304800"/>
            <a:chOff x="-2209800" y="5105400"/>
            <a:chExt cx="228600" cy="304800"/>
          </a:xfrm>
        </p:grpSpPr>
        <p:cxnSp>
          <p:nvCxnSpPr>
            <p:cNvPr id="67" name="Conector drept 66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Conector drept 67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Conector drept 68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0" name="Grupare 69"/>
          <p:cNvGrpSpPr/>
          <p:nvPr/>
        </p:nvGrpSpPr>
        <p:grpSpPr>
          <a:xfrm>
            <a:off x="6858000" y="5791200"/>
            <a:ext cx="228600" cy="304800"/>
            <a:chOff x="-2209800" y="5105400"/>
            <a:chExt cx="228600" cy="304800"/>
          </a:xfrm>
        </p:grpSpPr>
        <p:cxnSp>
          <p:nvCxnSpPr>
            <p:cNvPr id="71" name="Conector drept 70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Conector drept 71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Conector drept 72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4" name="Grupare 73"/>
          <p:cNvGrpSpPr/>
          <p:nvPr/>
        </p:nvGrpSpPr>
        <p:grpSpPr>
          <a:xfrm>
            <a:off x="7239000" y="2590800"/>
            <a:ext cx="228600" cy="304800"/>
            <a:chOff x="-2209800" y="5105400"/>
            <a:chExt cx="228600" cy="304800"/>
          </a:xfrm>
        </p:grpSpPr>
        <p:cxnSp>
          <p:nvCxnSpPr>
            <p:cNvPr id="75" name="Conector drept 74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Conector drept 75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Conector drept 76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8" name="Grupare 77"/>
          <p:cNvGrpSpPr/>
          <p:nvPr/>
        </p:nvGrpSpPr>
        <p:grpSpPr>
          <a:xfrm>
            <a:off x="1828800" y="838200"/>
            <a:ext cx="228600" cy="304800"/>
            <a:chOff x="-2209800" y="5105400"/>
            <a:chExt cx="228600" cy="304800"/>
          </a:xfrm>
        </p:grpSpPr>
        <p:cxnSp>
          <p:nvCxnSpPr>
            <p:cNvPr id="79" name="Conector drept 78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Conector drept 79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Conector drept 80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09" name="Grupare 108"/>
          <p:cNvGrpSpPr/>
          <p:nvPr/>
        </p:nvGrpSpPr>
        <p:grpSpPr>
          <a:xfrm rot="16200000">
            <a:off x="800100" y="3314700"/>
            <a:ext cx="228600" cy="304800"/>
            <a:chOff x="-2209800" y="5105400"/>
            <a:chExt cx="228600" cy="304800"/>
          </a:xfrm>
        </p:grpSpPr>
        <p:cxnSp>
          <p:nvCxnSpPr>
            <p:cNvPr id="110" name="Conector drept 109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Conector drept 110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Conector drept 111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9" name="Grupare 128"/>
          <p:cNvGrpSpPr/>
          <p:nvPr/>
        </p:nvGrpSpPr>
        <p:grpSpPr>
          <a:xfrm rot="10800000">
            <a:off x="1447800" y="2667000"/>
            <a:ext cx="228600" cy="304800"/>
            <a:chOff x="-2209800" y="5105400"/>
            <a:chExt cx="228600" cy="304800"/>
          </a:xfrm>
        </p:grpSpPr>
        <p:cxnSp>
          <p:nvCxnSpPr>
            <p:cNvPr id="130" name="Conector drept 129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1" name="Conector drept 130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2" name="Conector drept 131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3" name="Grupare 132"/>
          <p:cNvGrpSpPr/>
          <p:nvPr/>
        </p:nvGrpSpPr>
        <p:grpSpPr>
          <a:xfrm rot="10800000">
            <a:off x="5105400" y="2590800"/>
            <a:ext cx="228600" cy="304800"/>
            <a:chOff x="-2209800" y="5105400"/>
            <a:chExt cx="228600" cy="304800"/>
          </a:xfrm>
        </p:grpSpPr>
        <p:cxnSp>
          <p:nvCxnSpPr>
            <p:cNvPr id="134" name="Conector drept 133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5" name="Conector drept 134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6" name="Conector drept 135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7" name="Grupare 136"/>
          <p:cNvGrpSpPr/>
          <p:nvPr/>
        </p:nvGrpSpPr>
        <p:grpSpPr>
          <a:xfrm rot="10800000">
            <a:off x="3581400" y="838200"/>
            <a:ext cx="228600" cy="304800"/>
            <a:chOff x="-2209800" y="5105400"/>
            <a:chExt cx="228600" cy="304800"/>
          </a:xfrm>
        </p:grpSpPr>
        <p:cxnSp>
          <p:nvCxnSpPr>
            <p:cNvPr id="138" name="Conector drept 137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Conector drept 138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Conector drept 139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84" name="Conector drept 183"/>
          <p:cNvCxnSpPr/>
          <p:nvPr/>
        </p:nvCxnSpPr>
        <p:spPr>
          <a:xfrm>
            <a:off x="3962400" y="8382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1" name="CasetăText 210"/>
          <p:cNvSpPr txBox="1"/>
          <p:nvPr/>
        </p:nvSpPr>
        <p:spPr>
          <a:xfrm>
            <a:off x="3657600" y="609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provine</a:t>
            </a:r>
            <a:endParaRPr lang="en-US" sz="1200" dirty="0"/>
          </a:p>
        </p:txBody>
      </p:sp>
      <p:sp>
        <p:nvSpPr>
          <p:cNvPr id="212" name="CasetăText 211"/>
          <p:cNvSpPr txBox="1"/>
          <p:nvPr/>
        </p:nvSpPr>
        <p:spPr>
          <a:xfrm>
            <a:off x="4495800" y="18288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produce</a:t>
            </a:r>
            <a:endParaRPr lang="en-US" sz="1200" dirty="0"/>
          </a:p>
        </p:txBody>
      </p:sp>
      <p:sp>
        <p:nvSpPr>
          <p:cNvPr id="213" name="CasetăText 212"/>
          <p:cNvSpPr txBox="1"/>
          <p:nvPr/>
        </p:nvSpPr>
        <p:spPr>
          <a:xfrm>
            <a:off x="1447800" y="6096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este</a:t>
            </a:r>
            <a:endParaRPr lang="en-US" sz="1200" dirty="0"/>
          </a:p>
        </p:txBody>
      </p:sp>
      <p:sp>
        <p:nvSpPr>
          <p:cNvPr id="214" name="CasetăText 213"/>
          <p:cNvSpPr txBox="1"/>
          <p:nvPr/>
        </p:nvSpPr>
        <p:spPr>
          <a:xfrm>
            <a:off x="457200" y="19050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este</a:t>
            </a:r>
            <a:endParaRPr lang="en-US" sz="1200" dirty="0"/>
          </a:p>
        </p:txBody>
      </p:sp>
      <p:sp>
        <p:nvSpPr>
          <p:cNvPr id="215" name="CasetăText 214"/>
          <p:cNvSpPr txBox="1"/>
          <p:nvPr/>
        </p:nvSpPr>
        <p:spPr>
          <a:xfrm>
            <a:off x="1447800" y="24384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ia parte</a:t>
            </a:r>
            <a:endParaRPr lang="en-US" sz="1200" dirty="0"/>
          </a:p>
        </p:txBody>
      </p:sp>
      <p:sp>
        <p:nvSpPr>
          <p:cNvPr id="216" name="CasetăText 215"/>
          <p:cNvSpPr txBox="1"/>
          <p:nvPr/>
        </p:nvSpPr>
        <p:spPr>
          <a:xfrm>
            <a:off x="3200400" y="24384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cuprinde</a:t>
            </a:r>
            <a:endParaRPr lang="en-US" sz="1200" dirty="0"/>
          </a:p>
        </p:txBody>
      </p:sp>
      <p:sp>
        <p:nvSpPr>
          <p:cNvPr id="217" name="CasetăText 216"/>
          <p:cNvSpPr txBox="1"/>
          <p:nvPr/>
        </p:nvSpPr>
        <p:spPr>
          <a:xfrm>
            <a:off x="914400" y="33528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participa</a:t>
            </a:r>
            <a:endParaRPr lang="en-US" sz="1200" dirty="0"/>
          </a:p>
        </p:txBody>
      </p:sp>
      <p:sp>
        <p:nvSpPr>
          <p:cNvPr id="218" name="CasetăText 217"/>
          <p:cNvSpPr txBox="1"/>
          <p:nvPr/>
        </p:nvSpPr>
        <p:spPr>
          <a:xfrm>
            <a:off x="6400800" y="56388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prezent</a:t>
            </a:r>
            <a:endParaRPr lang="en-US" sz="1200" dirty="0"/>
          </a:p>
        </p:txBody>
      </p:sp>
      <p:sp>
        <p:nvSpPr>
          <p:cNvPr id="219" name="CasetăText 218"/>
          <p:cNvSpPr txBox="1"/>
          <p:nvPr/>
        </p:nvSpPr>
        <p:spPr>
          <a:xfrm>
            <a:off x="5029200" y="4419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folosit</a:t>
            </a:r>
            <a:endParaRPr lang="en-US" sz="1200" dirty="0"/>
          </a:p>
        </p:txBody>
      </p:sp>
      <p:sp>
        <p:nvSpPr>
          <p:cNvPr id="220" name="CasetăText 219"/>
          <p:cNvSpPr txBox="1"/>
          <p:nvPr/>
        </p:nvSpPr>
        <p:spPr>
          <a:xfrm>
            <a:off x="4419600" y="35052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 smtClean="0"/>
              <a:t>foloseste</a:t>
            </a:r>
            <a:endParaRPr lang="en-US" sz="1200" dirty="0"/>
          </a:p>
        </p:txBody>
      </p:sp>
      <p:sp>
        <p:nvSpPr>
          <p:cNvPr id="221" name="CasetăText 220"/>
          <p:cNvSpPr txBox="1"/>
          <p:nvPr/>
        </p:nvSpPr>
        <p:spPr>
          <a:xfrm>
            <a:off x="5105400" y="24384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predat</a:t>
            </a:r>
            <a:endParaRPr lang="en-US" sz="1200" dirty="0"/>
          </a:p>
        </p:txBody>
      </p:sp>
      <p:sp>
        <p:nvSpPr>
          <p:cNvPr id="222" name="CasetăText 221"/>
          <p:cNvSpPr txBox="1"/>
          <p:nvPr/>
        </p:nvSpPr>
        <p:spPr>
          <a:xfrm>
            <a:off x="6858000" y="24384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preda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Autofit/>
          </a:bodyPr>
          <a:lstStyle/>
          <a:p>
            <a:r>
              <a:rPr lang="ro-RO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Erd</a:t>
            </a:r>
            <a:r>
              <a:rPr lang="ro-R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Final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cxnSp>
        <p:nvCxnSpPr>
          <p:cNvPr id="15" name="Conector drept 14"/>
          <p:cNvCxnSpPr/>
          <p:nvPr/>
        </p:nvCxnSpPr>
        <p:spPr>
          <a:xfrm>
            <a:off x="6400800" y="1752600"/>
            <a:ext cx="3048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Conector drept 15"/>
          <p:cNvCxnSpPr/>
          <p:nvPr/>
        </p:nvCxnSpPr>
        <p:spPr>
          <a:xfrm>
            <a:off x="914400" y="6019800"/>
            <a:ext cx="9144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Conector drept 18"/>
          <p:cNvCxnSpPr/>
          <p:nvPr/>
        </p:nvCxnSpPr>
        <p:spPr>
          <a:xfrm>
            <a:off x="6553200" y="1447800"/>
            <a:ext cx="0" cy="838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onector drept 24"/>
          <p:cNvCxnSpPr/>
          <p:nvPr/>
        </p:nvCxnSpPr>
        <p:spPr>
          <a:xfrm>
            <a:off x="6629400" y="2819400"/>
            <a:ext cx="914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ector drept 25"/>
          <p:cNvCxnSpPr/>
          <p:nvPr/>
        </p:nvCxnSpPr>
        <p:spPr>
          <a:xfrm>
            <a:off x="5105400" y="2819400"/>
            <a:ext cx="914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onector drept 28"/>
          <p:cNvCxnSpPr/>
          <p:nvPr/>
        </p:nvCxnSpPr>
        <p:spPr>
          <a:xfrm>
            <a:off x="6553200" y="2362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ector drept 29"/>
          <p:cNvCxnSpPr/>
          <p:nvPr/>
        </p:nvCxnSpPr>
        <p:spPr>
          <a:xfrm>
            <a:off x="6096000" y="2362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Conector drept 30"/>
          <p:cNvCxnSpPr/>
          <p:nvPr/>
        </p:nvCxnSpPr>
        <p:spPr>
          <a:xfrm>
            <a:off x="2895600" y="28194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ector drept 32"/>
          <p:cNvCxnSpPr/>
          <p:nvPr/>
        </p:nvCxnSpPr>
        <p:spPr>
          <a:xfrm>
            <a:off x="2438400" y="28194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Conector drept 34"/>
          <p:cNvCxnSpPr/>
          <p:nvPr/>
        </p:nvCxnSpPr>
        <p:spPr>
          <a:xfrm>
            <a:off x="6096000" y="1447800"/>
            <a:ext cx="0" cy="838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Conector drept 35"/>
          <p:cNvCxnSpPr/>
          <p:nvPr/>
        </p:nvCxnSpPr>
        <p:spPr>
          <a:xfrm>
            <a:off x="3200400" y="58674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ector drept 36"/>
          <p:cNvCxnSpPr/>
          <p:nvPr/>
        </p:nvCxnSpPr>
        <p:spPr>
          <a:xfrm>
            <a:off x="1447800" y="58674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Conector drept 37"/>
          <p:cNvCxnSpPr/>
          <p:nvPr/>
        </p:nvCxnSpPr>
        <p:spPr>
          <a:xfrm>
            <a:off x="2438400" y="3276600"/>
            <a:ext cx="0" cy="838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Conector drept 38"/>
          <p:cNvCxnSpPr/>
          <p:nvPr/>
        </p:nvCxnSpPr>
        <p:spPr>
          <a:xfrm>
            <a:off x="914400" y="5029200"/>
            <a:ext cx="0" cy="9906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Conector drept 39"/>
          <p:cNvCxnSpPr/>
          <p:nvPr/>
        </p:nvCxnSpPr>
        <p:spPr>
          <a:xfrm>
            <a:off x="2895600" y="3276600"/>
            <a:ext cx="0" cy="838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85" name="Grupare 84"/>
          <p:cNvGrpSpPr/>
          <p:nvPr/>
        </p:nvGrpSpPr>
        <p:grpSpPr>
          <a:xfrm rot="16200000">
            <a:off x="5981700" y="1409700"/>
            <a:ext cx="228600" cy="304800"/>
            <a:chOff x="-2209800" y="5105400"/>
            <a:chExt cx="228600" cy="304800"/>
          </a:xfrm>
        </p:grpSpPr>
        <p:cxnSp>
          <p:nvCxnSpPr>
            <p:cNvPr id="86" name="Conector drept 85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Conector drept 86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Conector drept 87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3" name="Grupare 152"/>
          <p:cNvGrpSpPr/>
          <p:nvPr/>
        </p:nvGrpSpPr>
        <p:grpSpPr>
          <a:xfrm rot="5400000" flipV="1">
            <a:off x="2781300" y="3848100"/>
            <a:ext cx="228600" cy="304800"/>
            <a:chOff x="-2209800" y="5105400"/>
            <a:chExt cx="228600" cy="304800"/>
          </a:xfrm>
        </p:grpSpPr>
        <p:cxnSp>
          <p:nvCxnSpPr>
            <p:cNvPr id="154" name="Conector drept 153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Conector drept 154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Conector drept 155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7" name="Grupare 156"/>
          <p:cNvGrpSpPr/>
          <p:nvPr/>
        </p:nvGrpSpPr>
        <p:grpSpPr>
          <a:xfrm rot="5400000" flipV="1">
            <a:off x="2324100" y="3848100"/>
            <a:ext cx="228600" cy="304800"/>
            <a:chOff x="-2209800" y="5105400"/>
            <a:chExt cx="228600" cy="304800"/>
          </a:xfrm>
        </p:grpSpPr>
        <p:cxnSp>
          <p:nvCxnSpPr>
            <p:cNvPr id="158" name="Conector drept 157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9" name="Conector drept 158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Conector drept 159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1" name="Dreptunghi rotunjit 320"/>
          <p:cNvSpPr/>
          <p:nvPr/>
        </p:nvSpPr>
        <p:spPr>
          <a:xfrm>
            <a:off x="7086600" y="5410200"/>
            <a:ext cx="12954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CONCURS</a:t>
            </a:r>
          </a:p>
          <a:p>
            <a:r>
              <a:rPr lang="ro-RO" sz="1400" dirty="0" smtClean="0"/>
              <a:t>#</a:t>
            </a:r>
            <a:r>
              <a:rPr lang="ro-RO" sz="1400" dirty="0" err="1" smtClean="0"/>
              <a:t>editie</a:t>
            </a:r>
            <a:endParaRPr lang="ro-RO" sz="1400" dirty="0" smtClean="0"/>
          </a:p>
          <a:p>
            <a:r>
              <a:rPr lang="ro-RO" sz="1400" dirty="0" smtClean="0"/>
              <a:t>*Specializare</a:t>
            </a:r>
          </a:p>
          <a:p>
            <a:r>
              <a:rPr lang="ro-RO" sz="1400" dirty="0" smtClean="0"/>
              <a:t>o Adresă</a:t>
            </a:r>
          </a:p>
        </p:txBody>
      </p:sp>
      <p:sp>
        <p:nvSpPr>
          <p:cNvPr id="322" name="Dreptunghi rotunjit 321"/>
          <p:cNvSpPr/>
          <p:nvPr/>
        </p:nvSpPr>
        <p:spPr>
          <a:xfrm>
            <a:off x="5638800" y="4343400"/>
            <a:ext cx="1295400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MATERIAL </a:t>
            </a:r>
          </a:p>
          <a:p>
            <a:r>
              <a:rPr lang="ro-RO" sz="1200" dirty="0" smtClean="0"/>
              <a:t>#cod_material</a:t>
            </a:r>
          </a:p>
          <a:p>
            <a:r>
              <a:rPr lang="ro-RO" sz="1200" dirty="0" smtClean="0"/>
              <a:t>*Denumire</a:t>
            </a:r>
          </a:p>
          <a:p>
            <a:r>
              <a:rPr lang="ro-RO" sz="1200" dirty="0" smtClean="0"/>
              <a:t>*Cantitate</a:t>
            </a:r>
            <a:endParaRPr lang="en-US" sz="1200" dirty="0"/>
          </a:p>
        </p:txBody>
      </p:sp>
      <p:sp>
        <p:nvSpPr>
          <p:cNvPr id="323" name="Dreptunghi rotunjit 322"/>
          <p:cNvSpPr/>
          <p:nvPr/>
        </p:nvSpPr>
        <p:spPr>
          <a:xfrm>
            <a:off x="7467600" y="1981200"/>
            <a:ext cx="16002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PROFESOR</a:t>
            </a:r>
          </a:p>
          <a:p>
            <a:r>
              <a:rPr lang="ro-RO" sz="1200" dirty="0" smtClean="0"/>
              <a:t>#ID_profesor</a:t>
            </a:r>
          </a:p>
          <a:p>
            <a:r>
              <a:rPr lang="ro-RO" sz="1200" dirty="0" smtClean="0"/>
              <a:t>*Nume</a:t>
            </a:r>
          </a:p>
          <a:p>
            <a:r>
              <a:rPr lang="ro-RO" sz="1200" dirty="0" smtClean="0"/>
              <a:t>*Prenume</a:t>
            </a:r>
          </a:p>
          <a:p>
            <a:r>
              <a:rPr lang="ro-RO" sz="1200" dirty="0" smtClean="0"/>
              <a:t>*Specializare</a:t>
            </a:r>
          </a:p>
          <a:p>
            <a:r>
              <a:rPr lang="ro-RO" sz="1200" dirty="0" smtClean="0"/>
              <a:t>*</a:t>
            </a:r>
            <a:r>
              <a:rPr lang="ro-RO" sz="1200" dirty="0" err="1" smtClean="0"/>
              <a:t>Inceput</a:t>
            </a:r>
            <a:r>
              <a:rPr lang="ro-RO" sz="1200" dirty="0" smtClean="0"/>
              <a:t>_contract</a:t>
            </a:r>
          </a:p>
          <a:p>
            <a:r>
              <a:rPr lang="ro-RO" sz="1200" dirty="0" smtClean="0"/>
              <a:t>o </a:t>
            </a:r>
            <a:r>
              <a:rPr lang="ro-RO" sz="1200" dirty="0" err="1" smtClean="0"/>
              <a:t>sf</a:t>
            </a:r>
            <a:r>
              <a:rPr lang="ro-RO" sz="1200" dirty="0" smtClean="0"/>
              <a:t>_contract</a:t>
            </a:r>
          </a:p>
          <a:p>
            <a:r>
              <a:rPr lang="ro-RO" sz="1200" dirty="0" smtClean="0"/>
              <a:t>*Salariu</a:t>
            </a:r>
          </a:p>
          <a:p>
            <a:r>
              <a:rPr lang="ro-RO" sz="1200" dirty="0" smtClean="0"/>
              <a:t>o bonus</a:t>
            </a:r>
            <a:endParaRPr lang="en-US" sz="1200" dirty="0"/>
          </a:p>
        </p:txBody>
      </p:sp>
      <p:sp>
        <p:nvSpPr>
          <p:cNvPr id="324" name="Dreptunghi rotunjit 323"/>
          <p:cNvSpPr/>
          <p:nvPr/>
        </p:nvSpPr>
        <p:spPr>
          <a:xfrm>
            <a:off x="3886200" y="2057400"/>
            <a:ext cx="1219200" cy="1447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200" u="sng" dirty="0" smtClean="0"/>
              <a:t>CURS</a:t>
            </a:r>
          </a:p>
          <a:p>
            <a:r>
              <a:rPr lang="ro-RO" sz="1200" dirty="0" smtClean="0"/>
              <a:t>#cod_curs</a:t>
            </a:r>
          </a:p>
          <a:p>
            <a:r>
              <a:rPr lang="ro-RO" sz="1200" dirty="0" smtClean="0"/>
              <a:t>*Denumire</a:t>
            </a:r>
          </a:p>
          <a:p>
            <a:r>
              <a:rPr lang="ro-RO" sz="1200" dirty="0" smtClean="0"/>
              <a:t>*Limba</a:t>
            </a:r>
          </a:p>
          <a:p>
            <a:r>
              <a:rPr lang="ro-RO" sz="1200" dirty="0" smtClean="0"/>
              <a:t>*Nivel</a:t>
            </a:r>
          </a:p>
          <a:p>
            <a:r>
              <a:rPr lang="ro-RO" sz="1200" dirty="0" smtClean="0"/>
              <a:t>*Durata</a:t>
            </a:r>
          </a:p>
          <a:p>
            <a:r>
              <a:rPr lang="ro-RO" sz="1200" dirty="0" smtClean="0"/>
              <a:t>*</a:t>
            </a:r>
            <a:r>
              <a:rPr lang="ro-RO" sz="1200" dirty="0" err="1" smtClean="0"/>
              <a:t>Pret</a:t>
            </a:r>
            <a:endParaRPr lang="en-US" sz="1200" dirty="0"/>
          </a:p>
        </p:txBody>
      </p:sp>
      <p:sp>
        <p:nvSpPr>
          <p:cNvPr id="325" name="Dreptunghi rotunjit 324"/>
          <p:cNvSpPr/>
          <p:nvPr/>
        </p:nvSpPr>
        <p:spPr>
          <a:xfrm>
            <a:off x="2057400" y="685800"/>
            <a:ext cx="1524000" cy="685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ABSOLVENT CURS</a:t>
            </a:r>
          </a:p>
          <a:p>
            <a:r>
              <a:rPr lang="ro-RO" sz="1400" dirty="0" smtClean="0"/>
              <a:t>#data_absolvirii</a:t>
            </a:r>
            <a:endParaRPr lang="en-US" sz="1400" dirty="0"/>
          </a:p>
        </p:txBody>
      </p:sp>
      <p:sp>
        <p:nvSpPr>
          <p:cNvPr id="326" name="Dreptunghi rotunjit 325"/>
          <p:cNvSpPr/>
          <p:nvPr/>
        </p:nvSpPr>
        <p:spPr>
          <a:xfrm>
            <a:off x="381000" y="2057400"/>
            <a:ext cx="1219200" cy="1371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CLIENT</a:t>
            </a:r>
          </a:p>
          <a:p>
            <a:r>
              <a:rPr lang="ro-RO" sz="1400" dirty="0" smtClean="0"/>
              <a:t>#ID_client</a:t>
            </a:r>
          </a:p>
          <a:p>
            <a:r>
              <a:rPr lang="ro-RO" sz="1400" dirty="0" smtClean="0"/>
              <a:t>*Nume</a:t>
            </a:r>
          </a:p>
          <a:p>
            <a:r>
              <a:rPr lang="ro-RO" sz="1400" dirty="0" smtClean="0"/>
              <a:t>*Prenume</a:t>
            </a:r>
          </a:p>
          <a:p>
            <a:r>
              <a:rPr lang="ro-RO" sz="1400" dirty="0" smtClean="0"/>
              <a:t>*Telefon</a:t>
            </a:r>
          </a:p>
          <a:p>
            <a:r>
              <a:rPr lang="ro-RO" sz="1400" dirty="0" smtClean="0"/>
              <a:t>*Email</a:t>
            </a:r>
            <a:endParaRPr lang="en-US" sz="1400" dirty="0"/>
          </a:p>
        </p:txBody>
      </p:sp>
      <p:cxnSp>
        <p:nvCxnSpPr>
          <p:cNvPr id="327" name="Conector drept 326"/>
          <p:cNvCxnSpPr/>
          <p:nvPr/>
        </p:nvCxnSpPr>
        <p:spPr>
          <a:xfrm>
            <a:off x="914400" y="990600"/>
            <a:ext cx="1143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8" name="Conector drept 327"/>
          <p:cNvCxnSpPr/>
          <p:nvPr/>
        </p:nvCxnSpPr>
        <p:spPr>
          <a:xfrm>
            <a:off x="4419600" y="4724400"/>
            <a:ext cx="12192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9" name="Conector drept 328"/>
          <p:cNvCxnSpPr/>
          <p:nvPr/>
        </p:nvCxnSpPr>
        <p:spPr>
          <a:xfrm>
            <a:off x="2743200" y="3810000"/>
            <a:ext cx="3048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0" name="Conector drept 329"/>
          <p:cNvCxnSpPr/>
          <p:nvPr/>
        </p:nvCxnSpPr>
        <p:spPr>
          <a:xfrm>
            <a:off x="2895600" y="6019800"/>
            <a:ext cx="19812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1" name="Conector drept 330"/>
          <p:cNvCxnSpPr/>
          <p:nvPr/>
        </p:nvCxnSpPr>
        <p:spPr>
          <a:xfrm>
            <a:off x="3581400" y="990600"/>
            <a:ext cx="9144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2" name="Conector drept 331"/>
          <p:cNvCxnSpPr/>
          <p:nvPr/>
        </p:nvCxnSpPr>
        <p:spPr>
          <a:xfrm>
            <a:off x="1600200" y="2819400"/>
            <a:ext cx="838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3" name="Conector drept 332"/>
          <p:cNvCxnSpPr/>
          <p:nvPr/>
        </p:nvCxnSpPr>
        <p:spPr>
          <a:xfrm flipV="1">
            <a:off x="4876800" y="5943600"/>
            <a:ext cx="2209800" cy="76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4" name="Conector drept 333"/>
          <p:cNvCxnSpPr/>
          <p:nvPr/>
        </p:nvCxnSpPr>
        <p:spPr>
          <a:xfrm>
            <a:off x="4495800" y="1219200"/>
            <a:ext cx="0" cy="838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5" name="Conector drept 334"/>
          <p:cNvCxnSpPr/>
          <p:nvPr/>
        </p:nvCxnSpPr>
        <p:spPr>
          <a:xfrm>
            <a:off x="914400" y="3429000"/>
            <a:ext cx="0" cy="1676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6" name="Conector drept 335"/>
          <p:cNvCxnSpPr/>
          <p:nvPr/>
        </p:nvCxnSpPr>
        <p:spPr>
          <a:xfrm>
            <a:off x="914400" y="1447800"/>
            <a:ext cx="0" cy="6096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7" name="Conector drept 336"/>
          <p:cNvCxnSpPr/>
          <p:nvPr/>
        </p:nvCxnSpPr>
        <p:spPr>
          <a:xfrm>
            <a:off x="4419600" y="3505200"/>
            <a:ext cx="0" cy="12192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8" name="Conector drept 337"/>
          <p:cNvCxnSpPr/>
          <p:nvPr/>
        </p:nvCxnSpPr>
        <p:spPr>
          <a:xfrm>
            <a:off x="1752600" y="8382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9" name="Conector drept 338"/>
          <p:cNvCxnSpPr/>
          <p:nvPr/>
        </p:nvCxnSpPr>
        <p:spPr>
          <a:xfrm>
            <a:off x="914400" y="9906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0" name="Conector drept 339"/>
          <p:cNvCxnSpPr/>
          <p:nvPr/>
        </p:nvCxnSpPr>
        <p:spPr>
          <a:xfrm>
            <a:off x="4495800" y="9906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41" name="Grupare 340"/>
          <p:cNvGrpSpPr/>
          <p:nvPr/>
        </p:nvGrpSpPr>
        <p:grpSpPr>
          <a:xfrm>
            <a:off x="5410200" y="4572000"/>
            <a:ext cx="228600" cy="304800"/>
            <a:chOff x="-2209800" y="5105400"/>
            <a:chExt cx="228600" cy="304800"/>
          </a:xfrm>
        </p:grpSpPr>
        <p:cxnSp>
          <p:nvCxnSpPr>
            <p:cNvPr id="342" name="Conector drept 341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3" name="Conector drept 342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4" name="Conector drept 343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49" name="Grupare 348"/>
          <p:cNvGrpSpPr/>
          <p:nvPr/>
        </p:nvGrpSpPr>
        <p:grpSpPr>
          <a:xfrm>
            <a:off x="6858000" y="5791200"/>
            <a:ext cx="228600" cy="304800"/>
            <a:chOff x="-2209800" y="5105400"/>
            <a:chExt cx="228600" cy="304800"/>
          </a:xfrm>
        </p:grpSpPr>
        <p:cxnSp>
          <p:nvCxnSpPr>
            <p:cNvPr id="350" name="Conector drept 349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1" name="Conector drept 350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2" name="Conector drept 351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53" name="Grupare 352"/>
          <p:cNvGrpSpPr/>
          <p:nvPr/>
        </p:nvGrpSpPr>
        <p:grpSpPr>
          <a:xfrm>
            <a:off x="1600200" y="5867400"/>
            <a:ext cx="228600" cy="304800"/>
            <a:chOff x="-2209800" y="5105400"/>
            <a:chExt cx="228600" cy="304800"/>
          </a:xfrm>
        </p:grpSpPr>
        <p:cxnSp>
          <p:nvCxnSpPr>
            <p:cNvPr id="354" name="Conector drept 353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5" name="Conector drept 354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6" name="Conector drept 355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57" name="Grupare 356"/>
          <p:cNvGrpSpPr/>
          <p:nvPr/>
        </p:nvGrpSpPr>
        <p:grpSpPr>
          <a:xfrm>
            <a:off x="1828800" y="838200"/>
            <a:ext cx="228600" cy="304800"/>
            <a:chOff x="-2209800" y="5105400"/>
            <a:chExt cx="228600" cy="304800"/>
          </a:xfrm>
        </p:grpSpPr>
        <p:cxnSp>
          <p:nvCxnSpPr>
            <p:cNvPr id="358" name="Conector drept 357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9" name="Conector drept 358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0" name="Conector drept 359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1" name="Grupare 360"/>
          <p:cNvGrpSpPr/>
          <p:nvPr/>
        </p:nvGrpSpPr>
        <p:grpSpPr>
          <a:xfrm rot="16200000">
            <a:off x="6438900" y="1409700"/>
            <a:ext cx="228600" cy="304800"/>
            <a:chOff x="-2209800" y="5105400"/>
            <a:chExt cx="228600" cy="304800"/>
          </a:xfrm>
        </p:grpSpPr>
        <p:cxnSp>
          <p:nvCxnSpPr>
            <p:cNvPr id="362" name="Conector drept 361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3" name="Conector drept 362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4" name="Conector drept 363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9" name="Grupare 368"/>
          <p:cNvGrpSpPr/>
          <p:nvPr/>
        </p:nvGrpSpPr>
        <p:grpSpPr>
          <a:xfrm rot="10800000">
            <a:off x="2895600" y="5867400"/>
            <a:ext cx="228600" cy="304800"/>
            <a:chOff x="-2209800" y="5105400"/>
            <a:chExt cx="228600" cy="304800"/>
          </a:xfrm>
        </p:grpSpPr>
        <p:cxnSp>
          <p:nvCxnSpPr>
            <p:cNvPr id="370" name="Conector drept 369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1" name="Conector drept 370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2" name="Conector drept 371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73" name="Grupare 372"/>
          <p:cNvGrpSpPr/>
          <p:nvPr/>
        </p:nvGrpSpPr>
        <p:grpSpPr>
          <a:xfrm rot="10800000">
            <a:off x="3581400" y="838200"/>
            <a:ext cx="228600" cy="304800"/>
            <a:chOff x="-2209800" y="5105400"/>
            <a:chExt cx="228600" cy="304800"/>
          </a:xfrm>
        </p:grpSpPr>
        <p:cxnSp>
          <p:nvCxnSpPr>
            <p:cNvPr id="374" name="Conector drept 373"/>
            <p:cNvCxnSpPr/>
            <p:nvPr/>
          </p:nvCxnSpPr>
          <p:spPr>
            <a:xfrm flipV="1">
              <a:off x="-2209800" y="51054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5" name="Conector drept 374"/>
            <p:cNvCxnSpPr/>
            <p:nvPr/>
          </p:nvCxnSpPr>
          <p:spPr>
            <a:xfrm>
              <a:off x="-2209800" y="5257800"/>
              <a:ext cx="22860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6" name="Conector drept 375"/>
            <p:cNvCxnSpPr/>
            <p:nvPr/>
          </p:nvCxnSpPr>
          <p:spPr>
            <a:xfrm>
              <a:off x="-2209800" y="5257800"/>
              <a:ext cx="228600" cy="1524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77" name="Conector drept 376"/>
          <p:cNvCxnSpPr/>
          <p:nvPr/>
        </p:nvCxnSpPr>
        <p:spPr>
          <a:xfrm>
            <a:off x="3962400" y="838200"/>
            <a:ext cx="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0" name="Dreptunghi rotunjit 379"/>
          <p:cNvSpPr/>
          <p:nvPr/>
        </p:nvSpPr>
        <p:spPr>
          <a:xfrm>
            <a:off x="5562600" y="685800"/>
            <a:ext cx="1600200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LISTA CURSURI</a:t>
            </a:r>
          </a:p>
          <a:p>
            <a:r>
              <a:rPr lang="ro-RO" sz="1400" dirty="0" smtClean="0"/>
              <a:t>#data_</a:t>
            </a:r>
            <a:r>
              <a:rPr lang="ro-RO" sz="1400" dirty="0" err="1" smtClean="0"/>
              <a:t>inceperii</a:t>
            </a:r>
            <a:endParaRPr lang="ro-RO" sz="1400" dirty="0" smtClean="0"/>
          </a:p>
          <a:p>
            <a:r>
              <a:rPr lang="ro-RO" sz="1400" dirty="0" smtClean="0"/>
              <a:t>*sala_curs</a:t>
            </a:r>
            <a:endParaRPr lang="en-US" dirty="0"/>
          </a:p>
        </p:txBody>
      </p:sp>
      <p:sp>
        <p:nvSpPr>
          <p:cNvPr id="381" name="Dreptunghi rotunjit 380"/>
          <p:cNvSpPr/>
          <p:nvPr/>
        </p:nvSpPr>
        <p:spPr>
          <a:xfrm>
            <a:off x="1828800" y="5486400"/>
            <a:ext cx="10668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FI</a:t>
            </a:r>
            <a:r>
              <a:rPr lang="en-US" sz="1400" u="sng" dirty="0" smtClean="0"/>
              <a:t>SA </a:t>
            </a:r>
            <a:r>
              <a:rPr lang="ro-RO" sz="1400" u="sng" dirty="0" smtClean="0"/>
              <a:t>INSCRIERE</a:t>
            </a:r>
          </a:p>
          <a:p>
            <a:r>
              <a:rPr lang="ro-RO" sz="1400" dirty="0" smtClean="0"/>
              <a:t>#cod_fisa</a:t>
            </a:r>
            <a:endParaRPr lang="en-US" sz="1400" dirty="0"/>
          </a:p>
        </p:txBody>
      </p:sp>
      <p:sp>
        <p:nvSpPr>
          <p:cNvPr id="382" name="Dreptunghi rotunjit 381"/>
          <p:cNvSpPr/>
          <p:nvPr/>
        </p:nvSpPr>
        <p:spPr>
          <a:xfrm>
            <a:off x="1981200" y="4114800"/>
            <a:ext cx="1447800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400" u="sng" dirty="0" smtClean="0"/>
              <a:t>LISTA ELEVI</a:t>
            </a:r>
          </a:p>
          <a:p>
            <a:r>
              <a:rPr lang="ro-RO" sz="1400" dirty="0" smtClean="0"/>
              <a:t>*</a:t>
            </a:r>
            <a:r>
              <a:rPr lang="ro-RO" sz="1400" dirty="0" err="1" smtClean="0"/>
              <a:t>Numar</a:t>
            </a:r>
            <a:endParaRPr lang="ro-RO" sz="1400" dirty="0" smtClean="0"/>
          </a:p>
        </p:txBody>
      </p:sp>
      <p:cxnSp>
        <p:nvCxnSpPr>
          <p:cNvPr id="383" name="Conector drept 382"/>
          <p:cNvCxnSpPr/>
          <p:nvPr/>
        </p:nvCxnSpPr>
        <p:spPr>
          <a:xfrm>
            <a:off x="2895600" y="2819400"/>
            <a:ext cx="9906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2" name="Conector drept 391"/>
          <p:cNvCxnSpPr/>
          <p:nvPr/>
        </p:nvCxnSpPr>
        <p:spPr>
          <a:xfrm>
            <a:off x="2286000" y="3810000"/>
            <a:ext cx="3048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3" name="Conector drept 412"/>
          <p:cNvCxnSpPr/>
          <p:nvPr/>
        </p:nvCxnSpPr>
        <p:spPr>
          <a:xfrm>
            <a:off x="5943600" y="1752600"/>
            <a:ext cx="3048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24" name="CasetăText 423"/>
          <p:cNvSpPr txBox="1"/>
          <p:nvPr/>
        </p:nvSpPr>
        <p:spPr>
          <a:xfrm>
            <a:off x="1447800" y="6096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este</a:t>
            </a:r>
            <a:endParaRPr lang="en-US" sz="1200" dirty="0"/>
          </a:p>
        </p:txBody>
      </p:sp>
      <p:sp>
        <p:nvSpPr>
          <p:cNvPr id="425" name="CasetăText 424"/>
          <p:cNvSpPr txBox="1"/>
          <p:nvPr/>
        </p:nvSpPr>
        <p:spPr>
          <a:xfrm>
            <a:off x="381000" y="17526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este</a:t>
            </a:r>
            <a:endParaRPr lang="en-US" sz="1200" dirty="0"/>
          </a:p>
        </p:txBody>
      </p:sp>
      <p:sp>
        <p:nvSpPr>
          <p:cNvPr id="426" name="CasetăText 425"/>
          <p:cNvSpPr txBox="1"/>
          <p:nvPr/>
        </p:nvSpPr>
        <p:spPr>
          <a:xfrm>
            <a:off x="3657600" y="609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provine</a:t>
            </a:r>
            <a:endParaRPr lang="en-US" sz="1200" dirty="0"/>
          </a:p>
        </p:txBody>
      </p:sp>
      <p:sp>
        <p:nvSpPr>
          <p:cNvPr id="427" name="CasetăText 426"/>
          <p:cNvSpPr txBox="1"/>
          <p:nvPr/>
        </p:nvSpPr>
        <p:spPr>
          <a:xfrm>
            <a:off x="4495800" y="18288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produce</a:t>
            </a:r>
            <a:endParaRPr lang="en-US" sz="1200" dirty="0"/>
          </a:p>
        </p:txBody>
      </p:sp>
      <p:sp>
        <p:nvSpPr>
          <p:cNvPr id="428" name="CasetăText 427"/>
          <p:cNvSpPr txBox="1"/>
          <p:nvPr/>
        </p:nvSpPr>
        <p:spPr>
          <a:xfrm>
            <a:off x="4419600" y="35052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 smtClean="0"/>
              <a:t>foloseste</a:t>
            </a:r>
            <a:endParaRPr lang="en-US" sz="1200" dirty="0"/>
          </a:p>
        </p:txBody>
      </p:sp>
      <p:sp>
        <p:nvSpPr>
          <p:cNvPr id="429" name="CasetăText 428"/>
          <p:cNvSpPr txBox="1"/>
          <p:nvPr/>
        </p:nvSpPr>
        <p:spPr>
          <a:xfrm>
            <a:off x="5029200" y="4419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folosit</a:t>
            </a:r>
            <a:endParaRPr lang="en-US" sz="1200" dirty="0"/>
          </a:p>
        </p:txBody>
      </p:sp>
      <p:sp>
        <p:nvSpPr>
          <p:cNvPr id="430" name="CasetăText 429"/>
          <p:cNvSpPr txBox="1"/>
          <p:nvPr/>
        </p:nvSpPr>
        <p:spPr>
          <a:xfrm>
            <a:off x="5257800" y="14478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cuprinde</a:t>
            </a:r>
            <a:endParaRPr lang="en-US" sz="1200" dirty="0"/>
          </a:p>
        </p:txBody>
      </p:sp>
      <p:sp>
        <p:nvSpPr>
          <p:cNvPr id="431" name="CasetăText 430"/>
          <p:cNvSpPr txBox="1"/>
          <p:nvPr/>
        </p:nvSpPr>
        <p:spPr>
          <a:xfrm>
            <a:off x="6858000" y="25146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realizata</a:t>
            </a:r>
            <a:endParaRPr lang="en-US" sz="1200" dirty="0"/>
          </a:p>
        </p:txBody>
      </p:sp>
      <p:sp>
        <p:nvSpPr>
          <p:cNvPr id="432" name="CasetăText 431"/>
          <p:cNvSpPr txBox="1"/>
          <p:nvPr/>
        </p:nvSpPr>
        <p:spPr>
          <a:xfrm>
            <a:off x="6629400" y="14478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cuprinde</a:t>
            </a:r>
            <a:endParaRPr lang="en-US" sz="1200" dirty="0"/>
          </a:p>
        </p:txBody>
      </p:sp>
      <p:sp>
        <p:nvSpPr>
          <p:cNvPr id="433" name="CasetăText 432"/>
          <p:cNvSpPr txBox="1"/>
          <p:nvPr/>
        </p:nvSpPr>
        <p:spPr>
          <a:xfrm>
            <a:off x="5029200" y="25146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 smtClean="0"/>
              <a:t>apartine</a:t>
            </a:r>
            <a:endParaRPr lang="en-US" sz="1200" dirty="0"/>
          </a:p>
        </p:txBody>
      </p:sp>
      <p:sp>
        <p:nvSpPr>
          <p:cNvPr id="434" name="CasetăText 433"/>
          <p:cNvSpPr txBox="1"/>
          <p:nvPr/>
        </p:nvSpPr>
        <p:spPr>
          <a:xfrm>
            <a:off x="6400800" y="56388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 err="1" smtClean="0"/>
              <a:t>ofera</a:t>
            </a:r>
            <a:endParaRPr lang="en-US" sz="1400" dirty="0"/>
          </a:p>
        </p:txBody>
      </p:sp>
      <p:sp>
        <p:nvSpPr>
          <p:cNvPr id="435" name="CasetăText 434"/>
          <p:cNvSpPr txBox="1"/>
          <p:nvPr/>
        </p:nvSpPr>
        <p:spPr>
          <a:xfrm>
            <a:off x="1143000" y="56388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 smtClean="0"/>
              <a:t>apartine</a:t>
            </a:r>
            <a:endParaRPr lang="en-US" sz="1200" dirty="0"/>
          </a:p>
        </p:txBody>
      </p:sp>
      <p:sp>
        <p:nvSpPr>
          <p:cNvPr id="436" name="CasetăText 435"/>
          <p:cNvSpPr txBox="1"/>
          <p:nvPr/>
        </p:nvSpPr>
        <p:spPr>
          <a:xfrm>
            <a:off x="228600" y="3429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Se </a:t>
            </a:r>
            <a:r>
              <a:rPr lang="ro-RO" sz="1200" dirty="0" err="1" smtClean="0"/>
              <a:t>regăseste</a:t>
            </a:r>
            <a:endParaRPr lang="en-US" sz="1200" dirty="0"/>
          </a:p>
        </p:txBody>
      </p:sp>
      <p:sp>
        <p:nvSpPr>
          <p:cNvPr id="437" name="CasetăText 436"/>
          <p:cNvSpPr txBox="1"/>
          <p:nvPr/>
        </p:nvSpPr>
        <p:spPr>
          <a:xfrm>
            <a:off x="2895600" y="56388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asociat</a:t>
            </a:r>
            <a:endParaRPr lang="en-US" sz="1200" dirty="0"/>
          </a:p>
        </p:txBody>
      </p:sp>
      <p:sp>
        <p:nvSpPr>
          <p:cNvPr id="438" name="CasetăText 437"/>
          <p:cNvSpPr txBox="1"/>
          <p:nvPr/>
        </p:nvSpPr>
        <p:spPr>
          <a:xfrm>
            <a:off x="1676400" y="38100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cuprinde</a:t>
            </a:r>
            <a:endParaRPr lang="en-US" sz="1200" dirty="0"/>
          </a:p>
        </p:txBody>
      </p:sp>
      <p:sp>
        <p:nvSpPr>
          <p:cNvPr id="439" name="CasetăText 438"/>
          <p:cNvSpPr txBox="1"/>
          <p:nvPr/>
        </p:nvSpPr>
        <p:spPr>
          <a:xfrm>
            <a:off x="1600200" y="25146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 smtClean="0"/>
              <a:t>apartine</a:t>
            </a:r>
            <a:endParaRPr lang="en-US" sz="1200" dirty="0"/>
          </a:p>
        </p:txBody>
      </p:sp>
      <p:sp>
        <p:nvSpPr>
          <p:cNvPr id="440" name="CasetăText 439"/>
          <p:cNvSpPr txBox="1"/>
          <p:nvPr/>
        </p:nvSpPr>
        <p:spPr>
          <a:xfrm>
            <a:off x="3505200" y="25146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are</a:t>
            </a:r>
            <a:endParaRPr lang="en-US" sz="1200" dirty="0"/>
          </a:p>
        </p:txBody>
      </p:sp>
      <p:sp>
        <p:nvSpPr>
          <p:cNvPr id="441" name="CasetăText 440"/>
          <p:cNvSpPr txBox="1"/>
          <p:nvPr/>
        </p:nvSpPr>
        <p:spPr>
          <a:xfrm>
            <a:off x="2971800" y="3810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smtClean="0"/>
              <a:t>pentru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7000"/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Explicarea Diagramei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noProof="1" smtClean="0"/>
              <a:t>Principalele relaţii din baza de date sunt:</a:t>
            </a:r>
            <a:endParaRPr lang="ro-RO" noProof="1" smtClean="0"/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 Între Clienti și Absolventi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Între Clienti și Cursuri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Între Clienți și Concursuri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Între Cursuri și Materiale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Între Cursuri și Profesori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noProof="1" smtClean="0"/>
              <a:t>Între Cursuri și Absolvenți</a:t>
            </a:r>
          </a:p>
          <a:p>
            <a:pPr marL="914400" lvl="1" indent="-514350">
              <a:buFont typeface="+mj-lt"/>
              <a:buAutoNum type="arabicPeriod"/>
            </a:pPr>
            <a:endParaRPr lang="en-US" noProof="1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>
              <a:buFont typeface="Wingdings" pitchFamily="2" charset="2"/>
              <a:buChar char="v"/>
            </a:pPr>
            <a:r>
              <a:rPr lang="ro-R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 Modelul Fizic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rington" pitchFamily="82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1600" b="1" noProof="1" smtClean="0"/>
              <a:t>    	   </a:t>
            </a:r>
            <a:r>
              <a:rPr lang="en-US" sz="1600" b="1" noProof="1" smtClean="0"/>
              <a:t>Dup</a:t>
            </a:r>
            <a:r>
              <a:rPr lang="vi-VN" sz="1600" b="1" noProof="1" smtClean="0"/>
              <a:t>ă realizarea diagramei ERD şi stabilirea constrângerilor pentru fiecare tabelă</a:t>
            </a:r>
            <a:endParaRPr lang="ro-RO" sz="1600" b="1" noProof="1" smtClean="0"/>
          </a:p>
          <a:p>
            <a:pPr>
              <a:buNone/>
            </a:pPr>
            <a:r>
              <a:rPr lang="ro-RO" sz="1600" b="1" noProof="1" smtClean="0"/>
              <a:t>      </a:t>
            </a:r>
            <a:r>
              <a:rPr lang="vi-VN" sz="1600" b="1" noProof="1" smtClean="0"/>
              <a:t>(Primary Key, Foreign Key, Not Null etc.), acestea se implementează, pentru a obţine</a:t>
            </a:r>
            <a:r>
              <a:rPr lang="ro-RO" sz="1600" b="1" noProof="1" smtClean="0"/>
              <a:t> </a:t>
            </a:r>
            <a:r>
              <a:rPr lang="vi-VN" sz="1600" b="1" noProof="1" smtClean="0"/>
              <a:t>modelul fizic.</a:t>
            </a:r>
          </a:p>
          <a:p>
            <a:pPr>
              <a:buNone/>
            </a:pPr>
            <a:r>
              <a:rPr lang="ro-RO" sz="1600" b="1" noProof="1" smtClean="0"/>
              <a:t>           </a:t>
            </a:r>
            <a:r>
              <a:rPr lang="vi-VN" sz="1600" b="1" noProof="1" smtClean="0"/>
              <a:t>Apoi, se stabilesc tipurile de date corespunzătoare fiecărui atribut, astfel : cheile primare şi coloanele care cer date numerice, de tip NUMBER; coloanele care cer intrări de tip text,cu lungime variabilă, de tip VARCHAR2 ; cele care cer date calendaristice, de tip</a:t>
            </a:r>
            <a:r>
              <a:rPr lang="ro-RO" sz="1600" b="1" noProof="1" smtClean="0"/>
              <a:t> </a:t>
            </a:r>
            <a:r>
              <a:rPr lang="vi-VN" sz="1600" b="1" noProof="1" smtClean="0"/>
              <a:t>DATE</a:t>
            </a:r>
            <a:r>
              <a:rPr lang="ro-RO" sz="1600" b="1" noProof="1" smtClean="0"/>
              <a:t>.</a:t>
            </a:r>
            <a:endParaRPr lang="en-US" sz="1600" b="1" noProof="1" smtClean="0"/>
          </a:p>
          <a:p>
            <a:endParaRPr lang="en-US" dirty="0"/>
          </a:p>
        </p:txBody>
      </p:sp>
      <p:sp>
        <p:nvSpPr>
          <p:cNvPr id="4" name="CasetăText 3"/>
          <p:cNvSpPr txBox="1"/>
          <p:nvPr/>
        </p:nvSpPr>
        <p:spPr>
          <a:xfrm>
            <a:off x="-381000" y="32766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None/>
            </a:pPr>
            <a:endParaRPr lang="en-US" b="1" noProof="1" smtClean="0">
              <a:solidFill>
                <a:schemeClr val="accent1">
                  <a:lumMod val="75000"/>
                </a:schemeClr>
              </a:solidFill>
            </a:endParaRPr>
          </a:p>
          <a:p>
            <a:pPr lvl="2">
              <a:buNone/>
            </a:pPr>
            <a:r>
              <a:rPr lang="en-US" b="1" u="sng" noProof="1" smtClean="0">
                <a:solidFill>
                  <a:schemeClr val="accent1">
                    <a:lumMod val="75000"/>
                  </a:schemeClr>
                </a:solidFill>
              </a:rPr>
              <a:t>Exemplu:</a:t>
            </a: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CREATE TABLE A_CLIENTI (</a:t>
            </a:r>
          </a:p>
          <a:p>
            <a:pPr lvl="2">
              <a:buNone/>
            </a:pP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ID_client NUMBER(4) PRIMARY KEY,</a:t>
            </a:r>
          </a:p>
          <a:p>
            <a:pPr lvl="2">
              <a:buNone/>
            </a:pP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Nume VARCHAR2(35) NOT NULL,</a:t>
            </a:r>
          </a:p>
          <a:p>
            <a:pPr lvl="2">
              <a:buNone/>
            </a:pP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Prenume VARCHAR2(35) NOT NULL,</a:t>
            </a:r>
          </a:p>
          <a:p>
            <a:pPr lvl="2">
              <a:buNone/>
            </a:pP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Telefon NUMBER(13) NOT NULL,</a:t>
            </a:r>
          </a:p>
          <a:p>
            <a:pPr lvl="2">
              <a:buNone/>
            </a:pPr>
            <a:r>
              <a:rPr lang="en-US" b="1" noProof="1" smtClean="0">
                <a:solidFill>
                  <a:schemeClr val="accent1">
                    <a:lumMod val="75000"/>
                  </a:schemeClr>
                </a:solidFill>
              </a:rPr>
              <a:t>Email VARCHAR2(30) NOT NULL );</a:t>
            </a:r>
            <a:endParaRPr lang="vi-VN" b="1" noProof="1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Imagine 4" descr="Screenshot (445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3124200"/>
            <a:ext cx="4670611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1005</Words>
  <Application>Microsoft Office PowerPoint</Application>
  <PresentationFormat>Expunere pe ecran (4:3)</PresentationFormat>
  <Paragraphs>203</Paragraphs>
  <Slides>17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17</vt:i4>
      </vt:variant>
    </vt:vector>
  </HeadingPairs>
  <TitlesOfParts>
    <vt:vector size="18" baseType="lpstr">
      <vt:lpstr>Temă Office</vt:lpstr>
      <vt:lpstr>Servicii de Instruire pentru Limbi Străine</vt:lpstr>
      <vt:lpstr> Descrierea afacerii</vt:lpstr>
      <vt:lpstr> Cerințele afacerii</vt:lpstr>
      <vt:lpstr> Cerințele afacerii</vt:lpstr>
      <vt:lpstr> Diagrama inițială</vt:lpstr>
      <vt:lpstr>Erd Initial</vt:lpstr>
      <vt:lpstr>Erd Final</vt:lpstr>
      <vt:lpstr> Explicarea Diagramei</vt:lpstr>
      <vt:lpstr> Modelul Fizic</vt:lpstr>
      <vt:lpstr> Modelul Fizic</vt:lpstr>
      <vt:lpstr> Modelul Fizic</vt:lpstr>
      <vt:lpstr> Modelul Fizic</vt:lpstr>
      <vt:lpstr> Modelul Fizic</vt:lpstr>
      <vt:lpstr> Modelul Fizic</vt:lpstr>
      <vt:lpstr> Modelul Fizic</vt:lpstr>
      <vt:lpstr> Ipoteze</vt:lpstr>
      <vt:lpstr> Concluzii</vt:lpstr>
    </vt:vector>
  </TitlesOfParts>
  <Company>Unitate Scolara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Servicii de Instruire pentru Limbi Straine</dc:title>
  <dc:creator>Constantin Florentina</dc:creator>
  <cp:lastModifiedBy>Florentina</cp:lastModifiedBy>
  <cp:revision>44</cp:revision>
  <dcterms:created xsi:type="dcterms:W3CDTF">2021-05-19T19:43:00Z</dcterms:created>
  <dcterms:modified xsi:type="dcterms:W3CDTF">2024-02-02T14:09:20Z</dcterms:modified>
</cp:coreProperties>
</file>